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992" r:id="rId2"/>
    <p:sldId id="817" r:id="rId3"/>
    <p:sldId id="5986" r:id="rId4"/>
    <p:sldId id="5987" r:id="rId5"/>
    <p:sldId id="5988" r:id="rId6"/>
    <p:sldId id="5989" r:id="rId7"/>
    <p:sldId id="261" r:id="rId8"/>
    <p:sldId id="5990" r:id="rId9"/>
    <p:sldId id="59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6BC7-7281-49F5-9A3B-FEF5874D3DB4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14DE3-C67A-4454-83B0-AAAF27334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2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57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42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80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82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16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82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59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With logo a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g.png">
            <a:extLst>
              <a:ext uri="{FF2B5EF4-FFF2-40B4-BE49-F238E27FC236}">
                <a16:creationId xmlns:a16="http://schemas.microsoft.com/office/drawing/2014/main" id="{949B392F-A2A7-2C47-9E66-19346A6CD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04" y="1606244"/>
            <a:ext cx="3816005" cy="1174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D3FFB-AC54-324D-A37D-3510ED6462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96540-E8EB-F048-A400-C4CB4603F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0300" y="3260036"/>
            <a:ext cx="6355671" cy="755373"/>
          </a:xfrm>
        </p:spPr>
        <p:txBody>
          <a:bodyPr anchor="ctr">
            <a:noAutofit/>
          </a:bodyPr>
          <a:lstStyle>
            <a:lvl1pPr marL="228611" indent="0" algn="ctr">
              <a:buFontTx/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80024" indent="0">
              <a:buFontTx/>
              <a:buNone/>
              <a:defRPr sz="4000">
                <a:latin typeface="+mj-lt"/>
              </a:defRPr>
            </a:lvl2pPr>
            <a:lvl3pPr marL="720036" indent="0">
              <a:buFontTx/>
              <a:buNone/>
              <a:defRPr sz="4000">
                <a:latin typeface="+mj-lt"/>
              </a:defRPr>
            </a:lvl3pPr>
            <a:lvl4pPr marL="960048" indent="0">
              <a:buFontTx/>
              <a:buNone/>
              <a:defRPr sz="4000">
                <a:latin typeface="+mj-lt"/>
              </a:defRPr>
            </a:lvl4pPr>
            <a:lvl5pPr marL="72004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Click to Insert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50B69A-A27E-D147-B75E-E759E424F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3930" y="4280959"/>
            <a:ext cx="4281330" cy="914400"/>
          </a:xfrm>
        </p:spPr>
        <p:txBody>
          <a:bodyPr anchor="ctr">
            <a:noAutofit/>
          </a:bodyPr>
          <a:lstStyle>
            <a:lvl1pPr marL="228611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80024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2pPr>
            <a:lvl3pPr marL="720036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3pPr>
            <a:lvl4pPr marL="960048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4pPr>
            <a:lvl5pPr marL="72004" indent="0" algn="ctr"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35237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hort descriptor and text i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dirty="0"/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305300"/>
          </a:xfrm>
        </p:spPr>
        <p:txBody>
          <a:bodyPr/>
          <a:lstStyle>
            <a:lvl2pPr indent="228011">
              <a:defRPr/>
            </a:lvl2pPr>
            <a:lvl3pPr indent="228011">
              <a:defRPr/>
            </a:lvl3pPr>
            <a:lvl4pPr indent="180009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6737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descriptor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2412" y="1892236"/>
            <a:ext cx="6176183" cy="591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2412" y="2603501"/>
            <a:ext cx="10827176" cy="3697971"/>
          </a:xfrm>
        </p:spPr>
        <p:txBody>
          <a:bodyPr/>
          <a:lstStyle>
            <a:lvl5pPr marL="7200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5072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Two Columns f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6745" y="2119070"/>
            <a:ext cx="5247995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839150"/>
            <a:ext cx="5252328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  <a:lvl2pPr>
              <a:defRPr/>
            </a:lvl2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87111" y="2117006"/>
            <a:ext cx="5322477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182777" y="2837086"/>
            <a:ext cx="5326810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8786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For Boxes for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4" y="1770594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420274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284" y="4047287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82412" y="4696967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554153" y="1770594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715" y="2420274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554153" y="4047287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715" y="4696967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130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3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23,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3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1" y="2133836"/>
            <a:ext cx="4436738" cy="3444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217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444429" y="210859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444429" y="30158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444429" y="392311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444429" y="483037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444429" y="573763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5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924898" y="1968500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924898" y="2876919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924898" y="3785338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24898" y="4693756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924898" y="5602175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2" y="1968500"/>
            <a:ext cx="4385329" cy="43525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67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3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7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3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No logo or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4C522-B971-A145-B397-603CCF253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4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8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29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5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4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37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3920"/>
            <a:ext cx="7746614" cy="3429001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2079626"/>
            <a:ext cx="6862043" cy="30797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46614" y="1913467"/>
            <a:ext cx="4445386" cy="3429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5365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4392" y="128337"/>
            <a:ext cx="3224743" cy="261486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1" y="280220"/>
            <a:ext cx="3224744" cy="2286517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4391" y="2743201"/>
            <a:ext cx="3224577" cy="363960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93743" y="1632858"/>
            <a:ext cx="7759985" cy="9338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3742" y="2743200"/>
            <a:ext cx="7759985" cy="36396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3878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62768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62768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476961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5200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76961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895200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52993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1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DD9C-387C-A849-9EA7-2E81C2EC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913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0582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0184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page gre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1" y="3825240"/>
            <a:ext cx="12199913" cy="30485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092BE3-7265-4A5A-9998-AA52531A2E34}"/>
              </a:ext>
            </a:extLst>
          </p:cNvPr>
          <p:cNvSpPr/>
          <p:nvPr userDrawn="1"/>
        </p:nvSpPr>
        <p:spPr>
          <a:xfrm>
            <a:off x="8645809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1F6A08-9F10-4D3E-BD63-0B50E8672D33}"/>
              </a:ext>
            </a:extLst>
          </p:cNvPr>
          <p:cNvSpPr/>
          <p:nvPr userDrawn="1"/>
        </p:nvSpPr>
        <p:spPr>
          <a:xfrm>
            <a:off x="5099618" y="1451652"/>
            <a:ext cx="1992764" cy="19925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srgbClr val="9AC836"/>
              </a:solidFill>
              <a:latin typeface="Calibri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53427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24132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7032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1651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907428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453619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999810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224132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70323" y="40298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316514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67396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882992"/>
            <a:ext cx="6020322" cy="6019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5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pic>
        <p:nvPicPr>
          <p:cNvPr id="5" name="Picture 4" descr="loog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634540" y="2052775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21" hasCustomPrompt="1"/>
          </p:nvPr>
        </p:nvSpPr>
        <p:spPr>
          <a:xfrm>
            <a:off x="3944091" y="4763108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Iconc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2" hasCustomPrompt="1"/>
          </p:nvPr>
        </p:nvSpPr>
        <p:spPr>
          <a:xfrm>
            <a:off x="7261136" y="4755693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581486" y="2290983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581486" y="1824983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9159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59159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8581486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8581486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82412" y="1824983"/>
            <a:ext cx="3768266" cy="14645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6260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Freeform 48"/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51" name="Freeform 50"/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23005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85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5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2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49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06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6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7888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40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19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1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2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23C2-7303-174F-968F-A3C4C47265AF}"/>
              </a:ext>
            </a:extLst>
          </p:cNvPr>
          <p:cNvSpPr/>
          <p:nvPr userDrawn="1"/>
        </p:nvSpPr>
        <p:spPr>
          <a:xfrm>
            <a:off x="10917303" y="383823"/>
            <a:ext cx="1128987" cy="59831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2999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2702765-F98F-1641-9905-366F91B44CA5}"/>
              </a:ext>
            </a:extLst>
          </p:cNvPr>
          <p:cNvSpPr/>
          <p:nvPr userDrawn="1"/>
        </p:nvSpPr>
        <p:spPr>
          <a:xfrm>
            <a:off x="0" y="1733919"/>
            <a:ext cx="8314241" cy="3390165"/>
          </a:xfrm>
          <a:prstGeom prst="homePlate">
            <a:avLst>
              <a:gd name="adj" fmla="val 28449"/>
            </a:avLst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43BF1-C713-8E41-91F5-5C39B42FFE30}"/>
              </a:ext>
            </a:extLst>
          </p:cNvPr>
          <p:cNvSpPr txBox="1"/>
          <p:nvPr userDrawn="1"/>
        </p:nvSpPr>
        <p:spPr>
          <a:xfrm>
            <a:off x="-90790" y="3316986"/>
            <a:ext cx="78988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4000" b="1" spc="200" dirty="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62461-E572-4D4E-B3DE-D9ABD720AAD4}"/>
              </a:ext>
            </a:extLst>
          </p:cNvPr>
          <p:cNvSpPr txBox="1"/>
          <p:nvPr userDrawn="1"/>
        </p:nvSpPr>
        <p:spPr>
          <a:xfrm>
            <a:off x="-90790" y="4091338"/>
            <a:ext cx="78988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400" b="1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2F461-5177-D64A-A4BB-3152C112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9" y="1989546"/>
            <a:ext cx="3336862" cy="1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3630EB2-CD17-0D43-BC18-0040117CE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Click Here to Insert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44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7650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7D50F-EA51-5548-A0D4-55F716C47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D25E-43F0-8344-BC1C-CDD78CAA5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992819D-D408-2148-B800-6B9E72D75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3D6034A-FE2B-8E42-AE60-6A5665F05B8C}"/>
              </a:ext>
            </a:extLst>
          </p:cNvPr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FD04437-2BF8-504F-BBFD-B01DB894E014}"/>
              </a:ext>
            </a:extLst>
          </p:cNvPr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731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ck Logo-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18060-E53B-5343-A2CC-093EBA1E4D8A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eal Text -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rgbClr val="2CA7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752DF-374A-EF4D-9F97-CC2F3024CE7F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4400000">
            <a:off x="7481085" y="3458345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/>
          <p:cNvSpPr/>
          <p:nvPr userDrawn="1"/>
        </p:nvSpPr>
        <p:spPr>
          <a:xfrm rot="14400000">
            <a:off x="7483396" y="2340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80220"/>
            <a:ext cx="110914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cap="none" baseline="0" dirty="0"/>
              <a:t>aster Slide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619152" y="6459162"/>
            <a:ext cx="572848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lang="ja-JP" altLang="en-US" sz="1333" smtClean="0">
                <a:solidFill>
                  <a:srgbClr val="064C58"/>
                </a:solidFill>
                <a:ea typeface="Arial Unicode MS" panose="020B0604020202020204" pitchFamily="34" charset="-128"/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1312333"/>
            <a:ext cx="10744127" cy="48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loog.png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" y="6790575"/>
            <a:ext cx="12192001" cy="67425"/>
            <a:chOff x="908273" y="10492263"/>
            <a:chExt cx="13902511" cy="380891"/>
          </a:xfrm>
        </p:grpSpPr>
        <p:sp>
          <p:nvSpPr>
            <p:cNvPr id="10" name="Rectangle 9"/>
            <p:cNvSpPr/>
            <p:nvPr userDrawn="1"/>
          </p:nvSpPr>
          <p:spPr>
            <a:xfrm>
              <a:off x="908273" y="10492263"/>
              <a:ext cx="3475627" cy="380891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383901" y="10492263"/>
              <a:ext cx="3475627" cy="380891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859529" y="10492263"/>
              <a:ext cx="3475627" cy="380891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335157" y="10492263"/>
              <a:ext cx="3475627" cy="380891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10568"/>
            <a:ext cx="2804403" cy="262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CA7B2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8566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1088556" rtl="0" eaLnBrk="1" latinLnBrk="0" hangingPunct="1">
        <a:spcBef>
          <a:spcPct val="0"/>
        </a:spcBef>
        <a:buNone/>
        <a:defRPr kumimoji="1" sz="4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11" indent="-228011" algn="l" defTabSz="1088556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kumimoji="1" sz="2400" b="0" kern="1200" baseline="0">
          <a:solidFill>
            <a:schemeClr val="tx2"/>
          </a:solidFill>
          <a:latin typeface="+mn-lt"/>
          <a:ea typeface="Arial Unicode MS" panose="020B0604020202020204" pitchFamily="34" charset="-128"/>
          <a:cs typeface="+mn-cs"/>
        </a:defRPr>
      </a:lvl1pPr>
      <a:lvl2pPr marL="480024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0036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228011" algn="l" defTabSz="1088556" rtl="0" eaLnBrk="1" latinLnBrk="0" hangingPunct="1"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4" indent="168008" algn="l" defTabSz="1088556" rtl="0" eaLnBrk="1" latinLnBrk="0" hangingPunct="1">
        <a:spcBef>
          <a:spcPct val="20000"/>
        </a:spcBef>
        <a:buFontTx/>
        <a:buBlip>
          <a:blip r:embed="rId40"/>
        </a:buBlip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ea.org/area-research-agenda/opportunities-for-ar-cloud-technologies-in-enterprise/" TargetMode="External"/><Relationship Id="rId2" Type="http://schemas.openxmlformats.org/officeDocument/2006/relationships/hyperlink" Target="https://thearea.org/using-3d-and-world-mapping-standards-to-streamline-ar-experience-production/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thearea.org/area-research-agenda/informing-ar-users-about-hazards-in-proximi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655443" y="1142167"/>
            <a:ext cx="5009323" cy="112129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Category: Technology Maturity Assessment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AA580-1BD9-D947-AAE6-27B491D2DDEF}"/>
              </a:ext>
            </a:extLst>
          </p:cNvPr>
          <p:cNvSpPr txBox="1"/>
          <p:nvPr/>
        </p:nvSpPr>
        <p:spPr>
          <a:xfrm>
            <a:off x="7011743" y="2729445"/>
            <a:ext cx="4653023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Most Relevant Research Agenda Topics: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2"/>
              </a:rPr>
              <a:t>https://thearea.org/using-3d-and-world-mapping-standards-to-streamline-ar-experience-production/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https://thearea.org/area-research-agenda/opportunities-for-ar-cloud-technologies-in-enterprise/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https://thearea.org/area-research-agenda/informing-ar-users-about-hazards-in-proximity/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324EF26-A50A-9A4A-9B0B-561A26A67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373" y="1702813"/>
            <a:ext cx="5597986" cy="3599948"/>
          </a:xfrm>
        </p:spPr>
        <p:txBody>
          <a:bodyPr/>
          <a:lstStyle/>
          <a:p>
            <a:r>
              <a:rPr lang="en-US" sz="4800" b="1" spc="-200" dirty="0">
                <a:solidFill>
                  <a:prstClr val="white"/>
                </a:solidFill>
                <a:latin typeface="Calibri"/>
                <a:cs typeface="Cambria"/>
              </a:rPr>
              <a:t>3D Mapping </a:t>
            </a:r>
            <a:br>
              <a:rPr lang="en-US" sz="4800" b="1" spc="-200" dirty="0">
                <a:solidFill>
                  <a:prstClr val="white"/>
                </a:solidFill>
                <a:latin typeface="Calibri"/>
                <a:cs typeface="Cambria"/>
              </a:rPr>
            </a:br>
            <a:r>
              <a:rPr lang="en-US" sz="4800" b="1" spc="-200" dirty="0">
                <a:solidFill>
                  <a:prstClr val="white"/>
                </a:solidFill>
                <a:latin typeface="Calibri"/>
                <a:cs typeface="Cambria"/>
              </a:rPr>
              <a:t>of Industrial Environments </a:t>
            </a:r>
            <a:br>
              <a:rPr lang="en-US" sz="4800" b="1" spc="-200" dirty="0">
                <a:solidFill>
                  <a:prstClr val="white"/>
                </a:solidFill>
                <a:latin typeface="Calibri"/>
                <a:cs typeface="Cambria"/>
              </a:rPr>
            </a:br>
            <a:r>
              <a:rPr lang="en-US" sz="4800" b="1" spc="-200" dirty="0">
                <a:solidFill>
                  <a:prstClr val="white"/>
                </a:solidFill>
                <a:latin typeface="Calibri"/>
                <a:cs typeface="Cambria"/>
              </a:rPr>
              <a:t>for 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67ED9-DE4C-D14C-AD3F-31D3DA500B5F}"/>
              </a:ext>
            </a:extLst>
          </p:cNvPr>
          <p:cNvSpPr txBox="1"/>
          <p:nvPr/>
        </p:nvSpPr>
        <p:spPr>
          <a:xfrm>
            <a:off x="405389" y="327084"/>
            <a:ext cx="3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2</a:t>
            </a:r>
            <a:endParaRPr kumimoji="0" lang="en-US" sz="2000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396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C06614-11BE-3B4D-AA09-A4D8AE51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64C58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srgbClr val="064C58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 descr="preencoded.png">
            <a:extLst>
              <a:ext uri="{FF2B5EF4-FFF2-40B4-BE49-F238E27FC236}">
                <a16:creationId xmlns:a16="http://schemas.microsoft.com/office/drawing/2014/main" id="{7EDA2DDA-DA2C-2B40-BC6A-7672E8D2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167"/>
            <a:ext cx="12192000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26813-E246-374A-9AE1-70A72F0498DD}"/>
              </a:ext>
            </a:extLst>
          </p:cNvPr>
          <p:cNvSpPr/>
          <p:nvPr/>
        </p:nvSpPr>
        <p:spPr>
          <a:xfrm>
            <a:off x="980828" y="2964906"/>
            <a:ext cx="10830339" cy="705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C9BA2-91A7-014E-8BDC-CF3E51DD247C}"/>
              </a:ext>
            </a:extLst>
          </p:cNvPr>
          <p:cNvSpPr/>
          <p:nvPr/>
        </p:nvSpPr>
        <p:spPr>
          <a:xfrm>
            <a:off x="980828" y="4564001"/>
            <a:ext cx="2173357" cy="27829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D0E64B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0DF8-AF2E-5A44-85DB-67AE9979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CA7B2"/>
                </a:solidFill>
                <a:effectLst/>
                <a:uLnTx/>
                <a:uFillTx/>
                <a:latin typeface="Arial"/>
                <a:cs typeface="+mn-cs"/>
              </a:rPr>
              <a:t>September 23, 2021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25429FBA-F799-0D49-A91D-049E51A47650}"/>
              </a:ext>
            </a:extLst>
          </p:cNvPr>
          <p:cNvSpPr txBox="1">
            <a:spLocks/>
          </p:cNvSpPr>
          <p:nvPr/>
        </p:nvSpPr>
        <p:spPr>
          <a:xfrm>
            <a:off x="980828" y="823783"/>
            <a:ext cx="10827176" cy="8021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88556" rtl="0" eaLnBrk="1" latinLnBrk="0" hangingPunct="1">
              <a:spcBef>
                <a:spcPct val="0"/>
              </a:spcBef>
              <a:buNone/>
              <a:defRPr kumimoji="1" sz="4000" b="1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cs typeface="Cambria"/>
              </a:rPr>
              <a:t>Top Three Think Tank Topics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229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"/>
                <a:buNone/>
                <a:tabLst/>
                <a:defRPr/>
              </a:pPr>
              <a:t>3</a:t>
            </a:fld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Enterprise AR experiences rarely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leverage 3D maps of the environment. As a result, AR content cannot be placed in the spatial context of the user’s work environment and hazards are not part of the full experiences provided to users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Lack of spatial context means that other AR content not originally compiled in an experience, cannot be associated with the environment (e.g. procedures, IOT data, service notes, etc.)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6674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Practical knowledge about the tools and techniques for creating 3D reality maps rapidly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offline or in-situ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for use by multiple AR platforms and other tools/use cases is low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940525" y="498134"/>
            <a:ext cx="106367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Current Situation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06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"/>
                <a:buNone/>
                <a:tabLst/>
                <a:defRPr/>
              </a:pPr>
              <a:t>4</a:t>
            </a:fld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32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 providers and customers are not sufficiently adept when producing/using 3D mapping as part of their deployments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32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They lack the detailed knowledge of technologies to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28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Choose when/how/with which partners to add 3D mapping to their tool chains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28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Prepare environments for fast and accurate 3D capture/mapping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28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Integrate reality capture into authoring platforms and feature detection from 3D maps into AR experiences 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82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32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There could be much more innovation in commercial reality capture systems (separate from the AR authoring)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660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6674"/>
              </a:buClr>
              <a:buSzPts val="3200"/>
              <a:buFont typeface="Wingdings" pitchFamily="2" charset="2"/>
              <a:buChar char="§"/>
              <a:tabLst/>
              <a:defRPr/>
            </a:pP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768010" y="621285"/>
            <a:ext cx="112571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Problems this Research Would Address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39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"/>
                <a:buNone/>
                <a:tabLst/>
                <a:defRPr/>
              </a:pPr>
              <a:t>5</a:t>
            </a:fld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838200" y="1636144"/>
            <a:ext cx="10585174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potential efficiencies can an enterprise gain by including 3D mapping into their overall solution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vendors provided solutions that leverage 3D mapping are available and what features do they provide?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What are the most common outputs of real world capture systems used in enterprises and suitable or designed specifically for AR use?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Where are standards in 2D and 3D (spatial) mapping applicable to the use of real world capture system outputs?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are the existing standard interfaces of a domain-specific engineering pipeline in an industry that is currently seeking to adopt AR?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are the gaps in existing standards and where can future standards focus for highest impacts on reducing costs of AR experience authoring? 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768010" y="665855"/>
            <a:ext cx="112571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Possible Questions the Research Would Answer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63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"/>
                <a:buNone/>
                <a:tabLst/>
                <a:defRPr/>
              </a:pPr>
              <a:t>6</a:t>
            </a:fld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838200" y="1583136"/>
            <a:ext cx="10660380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 groups and enterprise AR project managers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would be better prepared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use real world capture systems as the basis for AR experience authoring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reduce reliance on customized authoring processes and accelerate/streamline the production of AR experiences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Providers of enterprise wearable AR displays and enterprise AR software/platform companies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would be able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participate in the development of extensions of existing standards, or new standards, and/or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adopt standards identified in this study to lower the risk and costs facing customers seeking to use 3D mapping when introducing AR at scale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838200" y="533980"/>
            <a:ext cx="1047738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Whose problems would be addressed?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60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"/>
                <a:buNone/>
                <a:tabLst/>
                <a:defRPr/>
              </a:pPr>
              <a:t>7</a:t>
            </a:fld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085097" y="1521730"/>
            <a:ext cx="104811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Perform desk research about commercial 3D real world capture systems currently in use in enterprise environments and document any data formats and standards used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Calibri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Perform research about available software to leverage 3D spatial data in the enterprise across multiple domains (e.g. manufacturing)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Compare interfaces, models and standards used by the industry (domain) with the inputs and outputs of the real world capture systems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Prepare a gap analysis and set of recommendations for future work in enterprises and standards organizations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951847" y="576118"/>
            <a:ext cx="104164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would this research be conducted? 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06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"/>
                <a:buNone/>
                <a:tabLst/>
                <a:defRPr/>
              </a:pPr>
              <a:t>8</a:t>
            </a:fld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957289" y="1588330"/>
            <a:ext cx="104811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28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 annotated table of specifications pertaining to products and technologies in use in 3D mapping systems in use in enterprise today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28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 annotated table of standards and/or software in use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multiple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domain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where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enterprises can gain efficiencies from leveraging 3D mapping of the environment in which AR experiences are delivered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28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Report containing a gap analysis and set of recommendations for future work in enterprises and standards organizations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28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Executive summary of findings for public release and a webinar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957289" y="615306"/>
            <a:ext cx="1076367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Deliverables of this Project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79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"/>
                <a:buNone/>
                <a:tabLst/>
                <a:defRPr/>
              </a:pPr>
              <a:t>9</a:t>
            </a:fld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3200"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Deeper insights into how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3D environment mapping can translate into increased efficiency for customers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3200"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Deeper insights into the standards/techniques used to capture, store and use 3D maps of the workplace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3200"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Insights into the available software for leveraging 3D maps in authoring/management/deployment of AR technology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6674"/>
              </a:buClr>
              <a:buSzPts val="3200"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If/when AR experience authoring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can leverage the 3D maps of the workplace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this will reduce costs, time and errors that are inherent when humans are required to custom engineer AR experiences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838200" y="618549"/>
            <a:ext cx="1088276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674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Benefits to AREA Members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30888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Custom 880">
      <a:dk1>
        <a:sysClr val="windowText" lastClr="000000"/>
      </a:dk1>
      <a:lt1>
        <a:sysClr val="window" lastClr="FFFFFF"/>
      </a:lt1>
      <a:dk2>
        <a:srgbClr val="28272A"/>
      </a:dk2>
      <a:lt2>
        <a:srgbClr val="F2F2F2"/>
      </a:lt2>
      <a:accent1>
        <a:srgbClr val="0A3A4A"/>
      </a:accent1>
      <a:accent2>
        <a:srgbClr val="196674"/>
      </a:accent2>
      <a:accent3>
        <a:srgbClr val="33A6B2"/>
      </a:accent3>
      <a:accent4>
        <a:srgbClr val="808284"/>
      </a:accent4>
      <a:accent5>
        <a:srgbClr val="9AC836"/>
      </a:accent5>
      <a:accent6>
        <a:srgbClr val="D0E64B"/>
      </a:accent6>
      <a:hlink>
        <a:srgbClr val="021127"/>
      </a:hlink>
      <a:folHlink>
        <a:srgbClr val="000000"/>
      </a:folHlink>
    </a:clrScheme>
    <a:fontScheme name="Custom 749">
      <a:majorFont>
        <a:latin typeface="Arial"/>
        <a:ea typeface="Spica Neue Light"/>
        <a:cs typeface=""/>
      </a:majorFont>
      <a:minorFont>
        <a:latin typeface="Arial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EA PPT Template Sept 11 1 PM CET" id="{4B941912-EDB1-CB4E-A7BA-0147F7E5039E}" vid="{13A264CC-B2DD-9E46-B55F-A3ADCEEBE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4D4F92781AB4397104E2839FB0AF2" ma:contentTypeVersion="12" ma:contentTypeDescription="Create a new document." ma:contentTypeScope="" ma:versionID="7a775f408a01da1f5d81fe1853dab100">
  <xsd:schema xmlns:xsd="http://www.w3.org/2001/XMLSchema" xmlns:xs="http://www.w3.org/2001/XMLSchema" xmlns:p="http://schemas.microsoft.com/office/2006/metadata/properties" xmlns:ns2="bc1821b7-a15d-4b65-be36-1e7ea07fcf9d" xmlns:ns3="5f099d92-ba84-4ece-afae-a864f832b265" targetNamespace="http://schemas.microsoft.com/office/2006/metadata/properties" ma:root="true" ma:fieldsID="3421c57f8d71d35719a5c238c7a618db" ns2:_="" ns3:_="">
    <xsd:import namespace="bc1821b7-a15d-4b65-be36-1e7ea07fcf9d"/>
    <xsd:import namespace="5f099d92-ba84-4ece-afae-a864f832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821b7-a15d-4b65-be36-1e7ea07fc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99d92-ba84-4ece-afae-a864f832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A564D4-905B-446F-86C3-DD8C3048C663}"/>
</file>

<file path=customXml/itemProps2.xml><?xml version="1.0" encoding="utf-8"?>
<ds:datastoreItem xmlns:ds="http://schemas.openxmlformats.org/officeDocument/2006/customXml" ds:itemID="{0BE5A1FE-A54B-4A7C-8A59-350AFA4429C5}"/>
</file>

<file path=customXml/itemProps3.xml><?xml version="1.0" encoding="utf-8"?>
<ds:datastoreItem xmlns:ds="http://schemas.openxmlformats.org/officeDocument/2006/customXml" ds:itemID="{06706669-CC18-4FEF-B686-3C1EFD229A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Widescreen</PresentationFormat>
  <Paragraphs>60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Muli</vt:lpstr>
      <vt:lpstr>Muli Regular</vt:lpstr>
      <vt:lpstr>Myriad Pro</vt:lpstr>
      <vt:lpstr>Verdana</vt:lpstr>
      <vt:lpstr>Wingdings</vt:lpstr>
      <vt:lpstr>Wingdings 2</vt:lpstr>
      <vt:lpstr>Master Slide</vt:lpstr>
      <vt:lpstr>3D Mapping  of Industrial Environments  for 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Mapping  of Industrial Environments  for AR</dc:title>
  <dc:creator>Mark Sage</dc:creator>
  <cp:lastModifiedBy>Mark Sage</cp:lastModifiedBy>
  <cp:revision>1</cp:revision>
  <dcterms:created xsi:type="dcterms:W3CDTF">2021-09-24T08:00:37Z</dcterms:created>
  <dcterms:modified xsi:type="dcterms:W3CDTF">2021-09-24T08:00:59Z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0x0101007164D4F92781AB4397104E2839FB0AF2</vt:lpwstr>
  </property>
</Properties>
</file>